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41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8279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2996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7005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94164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89729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05056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12940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1105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2357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9067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5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3846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1794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1792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3989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8010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2A3F6-0E01-41AD-BAB2-E44C923CE3E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9B71406-DE85-45BE-BD44-F7AA5CA966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0942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294DD-81D0-0C48-8C9A-3A77270512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9569" y="726831"/>
            <a:ext cx="8710246" cy="1934309"/>
          </a:xfrm>
        </p:spPr>
        <p:txBody>
          <a:bodyPr/>
          <a:lstStyle/>
          <a:p>
            <a:pPr algn="ctr"/>
            <a:r>
              <a:rPr lang="en-US" u="sng" dirty="0">
                <a:latin typeface="Andalus" panose="02020603050405020304" pitchFamily="18" charset="-78"/>
                <a:cs typeface="Andalus" panose="02020603050405020304" pitchFamily="18" charset="-78"/>
              </a:rPr>
              <a:t>CONTROL SYSTEMS</a:t>
            </a:r>
            <a:br>
              <a:rPr lang="en-US" dirty="0">
                <a:latin typeface="Andalus" panose="02020603050405020304" pitchFamily="18" charset="-78"/>
                <a:cs typeface="Andalus" panose="02020603050405020304" pitchFamily="18" charset="-78"/>
              </a:rPr>
            </a:br>
            <a:r>
              <a:rPr lang="en-US" u="sng" dirty="0">
                <a:latin typeface="Andalus" panose="02020603050405020304" pitchFamily="18" charset="-78"/>
                <a:cs typeface="Andalus" panose="02020603050405020304" pitchFamily="18" charset="-78"/>
              </a:rPr>
              <a:t>PROJECT DEMONSTRATION</a:t>
            </a:r>
            <a:endParaRPr lang="en-IN" u="sng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A6A44C-D81A-17D8-2AA8-FDDB976BD9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9569" y="3786555"/>
            <a:ext cx="8324434" cy="1934308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tx2">
                    <a:lumMod val="50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KEY OBJECTIVES OF THE MODEL – </a:t>
            </a:r>
          </a:p>
          <a:p>
            <a:pPr marL="342900" indent="-342900" algn="l">
              <a:buFontTx/>
              <a:buChar char="-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LINE FOLLOWING </a:t>
            </a:r>
          </a:p>
          <a:p>
            <a:pPr marL="342900" indent="-342900" algn="l">
              <a:buFontTx/>
              <a:buChar char="-"/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OBSTACLE DETECTION AND AVOIDANCE </a:t>
            </a:r>
          </a:p>
          <a:p>
            <a:pPr marL="342900" indent="-342900" algn="l">
              <a:buFontTx/>
              <a:buChar char="-"/>
            </a:pPr>
            <a:r>
              <a:rPr lang="en-IN" sz="2000" dirty="0">
                <a:solidFill>
                  <a:schemeClr val="tx2">
                    <a:lumMod val="50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REDIRECTING PATH </a:t>
            </a:r>
          </a:p>
          <a:p>
            <a:pPr algn="l"/>
            <a:endParaRPr lang="en-IN" sz="2000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56165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7FF73-9728-4F8B-372A-4520DBD54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7908"/>
            <a:ext cx="8596668" cy="679938"/>
          </a:xfrm>
        </p:spPr>
        <p:txBody>
          <a:bodyPr/>
          <a:lstStyle/>
          <a:p>
            <a:r>
              <a:rPr lang="en-US" dirty="0">
                <a:latin typeface="Andalus" panose="02020603050405020304" pitchFamily="18" charset="-78"/>
                <a:cs typeface="Andalus" panose="02020603050405020304" pitchFamily="18" charset="-78"/>
              </a:rPr>
              <a:t>COMPONENTS - </a:t>
            </a:r>
            <a:endParaRPr lang="en-IN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8148E-6FA9-A01A-45FC-630BB1C35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19200"/>
            <a:ext cx="8596668" cy="5134707"/>
          </a:xfrm>
        </p:spPr>
        <p:txBody>
          <a:bodyPr/>
          <a:lstStyle/>
          <a:p>
            <a:r>
              <a:rPr lang="en-US" sz="2400" dirty="0">
                <a:latin typeface="Andalus" panose="02020603050405020304" pitchFamily="18" charset="-78"/>
                <a:cs typeface="Andalus" panose="02020603050405020304" pitchFamily="18" charset="-78"/>
              </a:rPr>
              <a:t>CHASSIS</a:t>
            </a:r>
          </a:p>
          <a:p>
            <a:r>
              <a:rPr lang="en-US" sz="2400" dirty="0">
                <a:latin typeface="Andalus" panose="02020603050405020304" pitchFamily="18" charset="-78"/>
                <a:cs typeface="Andalus" panose="02020603050405020304" pitchFamily="18" charset="-78"/>
              </a:rPr>
              <a:t>150RPM BO GEAR MOTOR</a:t>
            </a:r>
          </a:p>
          <a:p>
            <a:r>
              <a:rPr lang="en-US" sz="2400" dirty="0">
                <a:latin typeface="Andalus" panose="02020603050405020304" pitchFamily="18" charset="-78"/>
                <a:cs typeface="Andalus" panose="02020603050405020304" pitchFamily="18" charset="-78"/>
              </a:rPr>
              <a:t>IR PROXIMITY SENSORS</a:t>
            </a:r>
          </a:p>
          <a:p>
            <a:r>
              <a:rPr lang="en-US" sz="2400" dirty="0">
                <a:latin typeface="Andalus" panose="02020603050405020304" pitchFamily="18" charset="-78"/>
                <a:cs typeface="Andalus" panose="02020603050405020304" pitchFamily="18" charset="-78"/>
              </a:rPr>
              <a:t>ARDUINO UNO</a:t>
            </a:r>
          </a:p>
          <a:p>
            <a:r>
              <a:rPr lang="en-US" sz="2400" dirty="0">
                <a:latin typeface="Andalus" panose="02020603050405020304" pitchFamily="18" charset="-78"/>
                <a:cs typeface="Andalus" panose="02020603050405020304" pitchFamily="18" charset="-78"/>
              </a:rPr>
              <a:t>L298N MOTOR DRIVER</a:t>
            </a:r>
          </a:p>
          <a:p>
            <a:r>
              <a:rPr lang="en-US" sz="2400" dirty="0">
                <a:latin typeface="Andalus" panose="02020603050405020304" pitchFamily="18" charset="-78"/>
                <a:cs typeface="Andalus" panose="02020603050405020304" pitchFamily="18" charset="-78"/>
              </a:rPr>
              <a:t>BO WHEEL</a:t>
            </a:r>
          </a:p>
          <a:p>
            <a:r>
              <a:rPr lang="en-US" sz="2400" dirty="0">
                <a:latin typeface="Andalus" panose="02020603050405020304" pitchFamily="18" charset="-78"/>
                <a:cs typeface="Andalus" panose="02020603050405020304" pitchFamily="18" charset="-78"/>
              </a:rPr>
              <a:t>FF-MM-FM JUMPER WIRES</a:t>
            </a:r>
          </a:p>
          <a:p>
            <a:r>
              <a:rPr lang="en-US" sz="2400" dirty="0">
                <a:latin typeface="Andalus" panose="02020603050405020304" pitchFamily="18" charset="-78"/>
                <a:cs typeface="Andalus" panose="02020603050405020304" pitchFamily="18" charset="-78"/>
              </a:rPr>
              <a:t>HC-SR04 ULTRASONIC SENSOR</a:t>
            </a:r>
          </a:p>
          <a:p>
            <a:r>
              <a:rPr lang="en-US" sz="2400" dirty="0">
                <a:latin typeface="Andalus" panose="02020603050405020304" pitchFamily="18" charset="-78"/>
                <a:cs typeface="Andalus" panose="02020603050405020304" pitchFamily="18" charset="-78"/>
              </a:rPr>
              <a:t>SG90 SERVO MOTOR</a:t>
            </a:r>
          </a:p>
          <a:p>
            <a:pPr marL="0" indent="0">
              <a:buNone/>
            </a:pPr>
            <a:endParaRPr lang="en-IN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63702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B0D5C-70B6-DB38-8706-0B05C002E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40678"/>
            <a:ext cx="8596668" cy="1125414"/>
          </a:xfrm>
        </p:spPr>
        <p:txBody>
          <a:bodyPr/>
          <a:lstStyle/>
          <a:p>
            <a:pPr algn="ctr"/>
            <a:r>
              <a:rPr lang="en-US" u="sng" dirty="0">
                <a:latin typeface="Andalus" panose="02020603050405020304" pitchFamily="18" charset="-78"/>
                <a:cs typeface="Andalus" panose="02020603050405020304" pitchFamily="18" charset="-78"/>
              </a:rPr>
              <a:t>WORKING PRINCIPLE</a:t>
            </a:r>
            <a:endParaRPr lang="en-IN" u="sng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1D7F0-5617-2B52-1684-E5CE96DF3B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8246" y="937846"/>
            <a:ext cx="4533123" cy="510351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 </a:t>
            </a:r>
            <a:r>
              <a:rPr lang="en-US" b="1" u="sng" dirty="0"/>
              <a:t>Line Following </a:t>
            </a:r>
          </a:p>
          <a:p>
            <a:r>
              <a:rPr lang="en-US" dirty="0"/>
              <a:t>Uses </a:t>
            </a:r>
            <a:r>
              <a:rPr lang="en-US" b="1" dirty="0"/>
              <a:t>IR sensors</a:t>
            </a:r>
            <a:r>
              <a:rPr lang="en-US" dirty="0"/>
              <a:t> (or light sensors) placed at the bottom.</a:t>
            </a:r>
          </a:p>
          <a:p>
            <a:r>
              <a:rPr lang="en-US" dirty="0"/>
              <a:t>White surface reflects IR light; black surface absorbs it.</a:t>
            </a:r>
          </a:p>
          <a:p>
            <a:r>
              <a:rPr lang="en-US" dirty="0"/>
              <a:t>Sensors detect whether the robot is on the line (black) or off it (white).</a:t>
            </a:r>
          </a:p>
          <a:p>
            <a:r>
              <a:rPr lang="en-US" dirty="0"/>
              <a:t>Microcontroller (e.g., Arduino) processes sensor input.</a:t>
            </a:r>
          </a:p>
          <a:p>
            <a:r>
              <a:rPr lang="en-US" dirty="0"/>
              <a:t>Based on input, it adjusts motor speed/direction (left/right) to keep the robot on track.</a:t>
            </a:r>
          </a:p>
          <a:p>
            <a:r>
              <a:rPr lang="en-US" dirty="0"/>
              <a:t>Continuous feedback loop ensures the robot follows the line smoothly.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37147-B786-5E5D-6C63-5306FF4AD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937846"/>
            <a:ext cx="4184032" cy="510351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u="sng" dirty="0"/>
              <a:t>Obstacle Detection and Avoidance</a:t>
            </a:r>
          </a:p>
          <a:p>
            <a:r>
              <a:rPr lang="en-US" dirty="0"/>
              <a:t>Uses </a:t>
            </a:r>
            <a:r>
              <a:rPr lang="en-US" b="1" dirty="0"/>
              <a:t>ultrasonic sensor</a:t>
            </a:r>
            <a:r>
              <a:rPr lang="en-US" dirty="0"/>
              <a:t> (or IR proximity sensor) to detect obstacles.</a:t>
            </a:r>
          </a:p>
          <a:p>
            <a:r>
              <a:rPr lang="en-US" dirty="0"/>
              <a:t>The sensor sends ultrasonic waves; reflected waves are received back.</a:t>
            </a:r>
          </a:p>
          <a:p>
            <a:r>
              <a:rPr lang="en-US" dirty="0"/>
              <a:t>Time taken for echo return is used to calculate distance.</a:t>
            </a:r>
          </a:p>
          <a:p>
            <a:r>
              <a:rPr lang="en-US" dirty="0"/>
              <a:t>If obstacle distance &lt; threshold, microcontroller takes decision to stop or turn.</a:t>
            </a:r>
          </a:p>
          <a:p>
            <a:r>
              <a:rPr lang="en-US" dirty="0"/>
              <a:t>Robot changes its path (left/right) or stops completely to avoid collision.</a:t>
            </a:r>
          </a:p>
          <a:p>
            <a:r>
              <a:rPr lang="en-US" dirty="0"/>
              <a:t>Keeps repeating the process to move safely without hitting obstacles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3714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3342C-30DA-69E7-B06B-C866AA30D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7569"/>
            <a:ext cx="8596668" cy="820615"/>
          </a:xfrm>
        </p:spPr>
        <p:txBody>
          <a:bodyPr/>
          <a:lstStyle/>
          <a:p>
            <a:r>
              <a:rPr lang="en-US" u="sng" dirty="0">
                <a:latin typeface="Andalus" panose="02020603050405020304" pitchFamily="18" charset="-78"/>
                <a:cs typeface="Andalus" panose="02020603050405020304" pitchFamily="18" charset="-78"/>
              </a:rPr>
              <a:t>CIRCUIT DIAGRAM - </a:t>
            </a:r>
            <a:endParaRPr lang="en-IN" u="sng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CFFBEA-1B51-6326-9663-8FDA4875E9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764" y="1243013"/>
            <a:ext cx="8534514" cy="5427418"/>
          </a:xfrm>
        </p:spPr>
      </p:pic>
    </p:spTree>
    <p:extLst>
      <p:ext uri="{BB962C8B-B14F-4D97-AF65-F5344CB8AC3E}">
        <p14:creationId xmlns:p14="http://schemas.microsoft.com/office/powerpoint/2010/main" val="2451948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23DFB-E452-1014-8812-C62622EF1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99292"/>
            <a:ext cx="8596668" cy="926123"/>
          </a:xfrm>
        </p:spPr>
        <p:txBody>
          <a:bodyPr/>
          <a:lstStyle/>
          <a:p>
            <a:r>
              <a:rPr lang="en-US" u="sng" dirty="0">
                <a:latin typeface="Andalus" panose="02020603050405020304" pitchFamily="18" charset="-78"/>
                <a:cs typeface="Andalus" panose="02020603050405020304" pitchFamily="18" charset="-78"/>
              </a:rPr>
              <a:t>LINE FOLLOWING ATTRIBUTE- </a:t>
            </a:r>
            <a:endParaRPr lang="en-IN" u="sng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pic>
        <p:nvPicPr>
          <p:cNvPr id="4" name="WhatsApp Video 2025-11-07 at 14.06.38_2dc5e639">
            <a:hlinkClick r:id="" action="ppaction://media"/>
            <a:extLst>
              <a:ext uri="{FF2B5EF4-FFF2-40B4-BE49-F238E27FC236}">
                <a16:creationId xmlns:a16="http://schemas.microsoft.com/office/drawing/2014/main" id="{40E59973-7E93-0FD3-22FB-3F2D7763171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863" y="1358900"/>
            <a:ext cx="8596312" cy="4845050"/>
          </a:xfrm>
        </p:spPr>
      </p:pic>
    </p:spTree>
    <p:extLst>
      <p:ext uri="{BB962C8B-B14F-4D97-AF65-F5344CB8AC3E}">
        <p14:creationId xmlns:p14="http://schemas.microsoft.com/office/powerpoint/2010/main" val="4065918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DE695-9AF8-FA0A-E0F0-AE5E5AA76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 flipV="1">
            <a:off x="13267944" y="6483096"/>
            <a:ext cx="73152" cy="256032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pic>
        <p:nvPicPr>
          <p:cNvPr id="4" name="WhatsApp Video 2025-11-07 at 14.07.36_8a23f0ff">
            <a:hlinkClick r:id="" action="ppaction://media"/>
            <a:extLst>
              <a:ext uri="{FF2B5EF4-FFF2-40B4-BE49-F238E27FC236}">
                <a16:creationId xmlns:a16="http://schemas.microsoft.com/office/drawing/2014/main" id="{719ED571-FD7F-67CE-FE20-C899BF18368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4225" y="1316038"/>
            <a:ext cx="8385175" cy="4725987"/>
          </a:xfrm>
        </p:spPr>
      </p:pic>
    </p:spTree>
    <p:extLst>
      <p:ext uri="{BB962C8B-B14F-4D97-AF65-F5344CB8AC3E}">
        <p14:creationId xmlns:p14="http://schemas.microsoft.com/office/powerpoint/2010/main" val="101652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141C4-502C-174F-08F7-365C9B650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 flipV="1">
            <a:off x="12755880" y="210312"/>
            <a:ext cx="859536" cy="1947672"/>
          </a:xfrm>
        </p:spPr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6A27D-F67E-089C-A185-198382900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52729"/>
            <a:ext cx="8596668" cy="478863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THANK </a:t>
            </a:r>
          </a:p>
          <a:p>
            <a:pPr marL="0" indent="0" algn="ctr">
              <a:buNone/>
            </a:pPr>
            <a:r>
              <a:rPr lang="en-US" sz="9600" dirty="0"/>
              <a:t>YOU</a:t>
            </a:r>
          </a:p>
          <a:p>
            <a:pPr marL="0" indent="0" algn="ctr">
              <a:buNone/>
            </a:pP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422620307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</TotalTime>
  <Words>225</Words>
  <Application>Microsoft Office PowerPoint</Application>
  <PresentationFormat>Widescreen</PresentationFormat>
  <Paragraphs>34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Andalus</vt:lpstr>
      <vt:lpstr>Arial</vt:lpstr>
      <vt:lpstr>Trebuchet MS</vt:lpstr>
      <vt:lpstr>Wingdings 3</vt:lpstr>
      <vt:lpstr>Facet</vt:lpstr>
      <vt:lpstr>CONTROL SYSTEMS PROJECT DEMONSTRATION</vt:lpstr>
      <vt:lpstr>COMPONENTS - </vt:lpstr>
      <vt:lpstr>WORKING PRINCIPLE</vt:lpstr>
      <vt:lpstr>CIRCUIT DIAGRAM - </vt:lpstr>
      <vt:lpstr>LINE FOLLOWING ATTRIBUTE-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MD. MANSOOR ALAM</dc:creator>
  <cp:lastModifiedBy>MD. MANSOOR ALAM</cp:lastModifiedBy>
  <cp:revision>3</cp:revision>
  <dcterms:created xsi:type="dcterms:W3CDTF">2025-11-07T04:03:08Z</dcterms:created>
  <dcterms:modified xsi:type="dcterms:W3CDTF">2025-11-07T09:14:36Z</dcterms:modified>
</cp:coreProperties>
</file>

<file path=docProps/thumbnail.jpeg>
</file>